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  <p:sldMasterId id="2147484734" r:id="rId3"/>
  </p:sldMasterIdLst>
  <p:notesMasterIdLst>
    <p:notesMasterId r:id="rId23"/>
  </p:notesMasterIdLst>
  <p:handoutMasterIdLst>
    <p:handoutMasterId r:id="rId24"/>
  </p:handoutMasterIdLst>
  <p:sldIdLst>
    <p:sldId id="292" r:id="rId4"/>
    <p:sldId id="326" r:id="rId5"/>
    <p:sldId id="358" r:id="rId6"/>
    <p:sldId id="367" r:id="rId7"/>
    <p:sldId id="368" r:id="rId8"/>
    <p:sldId id="320" r:id="rId9"/>
    <p:sldId id="370" r:id="rId10"/>
    <p:sldId id="345" r:id="rId11"/>
    <p:sldId id="369" r:id="rId12"/>
    <p:sldId id="343" r:id="rId13"/>
    <p:sldId id="344" r:id="rId14"/>
    <p:sldId id="341" r:id="rId15"/>
    <p:sldId id="333" r:id="rId16"/>
    <p:sldId id="299" r:id="rId17"/>
    <p:sldId id="316" r:id="rId18"/>
    <p:sldId id="371" r:id="rId19"/>
    <p:sldId id="312" r:id="rId20"/>
    <p:sldId id="307" r:id="rId21"/>
    <p:sldId id="311" r:id="rId22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 autoAdjust="0"/>
    <p:restoredTop sz="86380" autoAdjust="0"/>
  </p:normalViewPr>
  <p:slideViewPr>
    <p:cSldViewPr>
      <p:cViewPr varScale="1">
        <p:scale>
          <a:sx n="91" d="100"/>
          <a:sy n="91" d="100"/>
        </p:scale>
        <p:origin x="-69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49F416A-1BA6-4908-957A-EE88057DA1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3C2AD-8DC3-4E1A-B63E-8A4562A8E0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29923CE-56E7-47F1-A5BB-BC5E4823B15D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8C8495-B472-4031-9C42-C40840BE4D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E7D1E7-A49F-490D-9D26-B2DB7F98AE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F93FD2-BEA5-491E-A136-F3D564485E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3057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xmlns="" id="{414073D2-0980-49A8-9E93-18EF89A58CA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5B0BF2E-C497-4BD9-8319-011AFADD6CB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DF47AFB-264D-4478-B989-D74E8C529F6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6ED73D42-0A88-4EB3-B7E1-996CBD8026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D910F184-46C6-44D1-A524-752DB1509CB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277396E4-0C4C-4703-BC1D-415374EDFE7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1D8478D9-2E99-4199-BB08-E12A3F82B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864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xmlns="" id="{25E784B2-D797-4912-A0FA-C57D14B4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C4136B4-0B1C-440D-8C04-8F2CB3083F13}" type="slidenum">
              <a:rPr lang="en-US" altLang="en-US" sz="1400">
                <a:solidFill>
                  <a:srgbClr val="FFFFFF"/>
                </a:solidFill>
                <a:latin typeface="Tahoma" panose="020B0604030504040204" pitchFamily="34" charset="0"/>
              </a:rPr>
              <a:pPr eaLnBrk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0A216029-499C-4FBB-8E90-901718075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831CE738-590E-406C-A63A-1FCD7A6CA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19DB9-A438-4B83-B3D2-90E37C05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C209-7D52-4C31-BB0C-6500599174B4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485E44-D8DD-41EC-AAFC-AA388ADC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B7A476-DD2A-41F7-BE25-7FD149FA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54C47-3AE2-4138-A1E0-0BAE8A047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50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E3FCE-8882-4E9D-B94D-0F1F3A7C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D598-A2F6-4D70-9865-308E1A208904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4AD125-2641-4ED3-AA92-96267672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8C51E-46B1-4252-B2E1-B1C547DF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02CF6-4568-4583-88E3-ADDDBE531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55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B1C2BD-156A-4D44-BA6F-8735F216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967ED-28B0-404E-AF8B-51F586C3369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888112-3D49-420B-A0E1-F640A8C3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D59B5-63FE-4707-94CA-5848B6CC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C8CA0-3DA2-442F-8003-C6CC1D753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00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8598D3-693B-4928-8873-E1711FE1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0BBC2-0C9F-475C-8C5C-E15D4489C99B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E880D-4A98-4E4B-A0F0-34D96B4B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C8D90E-9214-4448-9F9A-1DB166E6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B31F6-D9F2-417F-B050-FDE6FACA6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605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A48D4B-82EC-4516-9DB8-7B4B2637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75FC-0487-4F9B-ACB0-FB40C3AE0CB5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4F512-EB69-441F-856B-250129DE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E36A9-10B6-4958-B372-6727A173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7147B-6AF9-4011-B856-55D92F563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95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9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C39AEF-625B-4BEF-85D7-BBCF769D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D32A-C5C0-4BD3-99A9-EA0192F3FFBC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48A604-6881-4477-946C-61EAD565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7B2C2-44F2-437B-A677-14D9B230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9D50-31AF-4D58-821C-7788A5345F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20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001BAE-B463-482C-A2FD-D5C41081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6B379-CE8A-4DD0-8AA8-B74EC751DE5F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DE72EE-D120-4B29-B518-23F6A84B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6BDDE1-543C-4C21-9FC4-F8A121B9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FF18-AF77-4D94-9093-9CB6879CE2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927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D1D879-8B6B-431C-B174-FFA71850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7681-54C3-4CBD-9DB3-0977CFF6F0FF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6CA274-2179-4878-9C3C-417F9F84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3FC2C4-3BBB-49AF-872C-CD39D89C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C3E30-B60A-4AC3-B2B5-C7BB36BDB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64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266C08-838C-4FB4-B634-598E11AB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923B-6E7B-4F44-AB43-4DE572FD9F6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F3B59A-55D3-4C7D-B0FA-7CF66897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BC3466-F359-4683-98D9-FAD76794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3CA43-2C0E-4927-8A4F-35B0FAECE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707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B7263D-04C5-4B1C-BB34-DA01B78B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6E22-7D27-4B42-A487-618D3C8FF439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742B1B-6ECD-499A-A348-8CF650DE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C5A190-D304-45BB-BB7D-09B1F808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6B61-2F52-4393-BF47-CE70D8C93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4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F16AD2-2879-4700-9F92-BDD523AB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25A6-92A8-4F5B-83D4-523D7848855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B1ED12-6B8B-4358-9605-F392E907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7DDFCF-E132-4E51-9554-6E9EB906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EA23F-5ADA-4863-A8AD-4C98EA597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8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2309A-32B8-4694-8282-05E48CDC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1F79-B5E9-4591-8514-3D791079E9B6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7CC6C7-F03E-41E9-9D30-D6204D77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1E5130-9B0D-4ACA-9EAC-EC1FC327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3965-3737-4A57-AE73-EA426405B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56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1E0F49-648B-4CF3-A889-5A3D1C85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61468-EE24-452C-99B7-DA87FA2BB455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5E148B-1C54-4940-A77B-09A447F7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4330BA-6D39-49C7-9835-D1401191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7AB42-2FAE-445E-ABFC-AE70D5BB0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83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31758D-1980-49C2-973E-C65E431B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F121-91FD-4883-98FD-9D8C7B3B57D9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17001A-CA72-48A7-9996-3320634B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E3A24D-DC79-4826-861F-F7D08A84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50411-1A0A-4340-905D-0C700E37B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473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F2421-89F1-441E-B836-4DD2DEAB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541A-01DA-4A34-B6EE-64B5A04F7C0E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A1038-2FF5-4ADA-894E-E7A22CAB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CC7A0B-11CA-4592-B112-CEA27FBF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8071B-5CDF-4E73-BBFF-820BA970F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522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A09A553C-3380-41C0-A8B2-9499E2CA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CA6A-BB5A-4A1E-B445-DDE83854639D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0D0E2A6D-630D-4DD2-9682-DDC1C28C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4A780286-3A78-4A05-B2CF-8D5F6587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2C3EA-4504-448F-92B9-2756F5F93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533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343454F0-40A0-450F-A4D4-01D92D7A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8F0-73F6-4304-B45C-611903F92C52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A2080CB9-E5EE-44DF-9596-0E3C8064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9EE5969-4373-4DE1-8A4A-8E5898DA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2D39-BCBE-4C1E-8508-481BAC4B3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706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FC6476-D96C-4B97-9F78-47BD367A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4699-2C6E-4D12-9EB5-A82BE2EBB6A3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FEC67C-DC06-4135-A83F-676955DA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F2596A-D87D-4FFF-8FEF-157A906C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25030-E523-4451-BC71-44937ADC3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470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ACF0E906-C65E-4238-8EF0-B49E4FDE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4726-8A8A-4D94-A2FA-9250211D72C1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DDEF005D-0727-4EEF-ACFC-3C48B4D0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6CE8EE26-4E74-4655-B936-C9BC482A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A1DF-B1C8-4448-9B77-1D4E2D421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591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xmlns="" id="{6172CBDA-0E4A-4B14-872F-CFD84711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280C-0297-45E4-9BE8-1AABCE88347F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1074DFA6-C3EC-461A-A3BF-90C50ADD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xmlns="" id="{A22A8F48-340D-4A75-A93E-AD419FC5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4ACC-354B-4EDE-BB14-6A8529CCB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75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xmlns="" id="{C0FB9D1D-8058-4232-96DF-CC9C7E3B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F476-20E6-46B3-B858-7190D538AC4F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CA90986-74B1-4327-9285-A44E2D99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xmlns="" id="{6ABA49D2-E83A-4BC4-B349-2AC92011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61881-056A-4A0C-8F62-49C0212B5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64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xmlns="" id="{E6DEFCB6-FCBF-4E56-B0A5-905D9264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4700-14AC-422A-8AA7-584263B5F194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13EC12-6659-447F-83D1-657DEA3E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xmlns="" id="{EFC38389-1C92-4075-958A-DC73F556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5642A-1605-4B11-AE03-E152A2764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22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9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C499E-C46E-450D-AD24-CE1A22D5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CF38-3ABB-41B7-9715-4016E51017B7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7C3B9A-B294-4D56-B2E7-594C587DC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8B4BF0-E842-4AAE-9094-CF380B06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1A5F-25E0-43E5-BE94-DBE7B0B9B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735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1A301B4B-ECA7-496F-81C5-4F77A9CB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758-1ED1-4538-8B22-6AB111808BA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CC888F67-239A-4FBD-B41E-6CC8B3BC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B7D5C3A3-2268-4627-8C1A-7C8EA7FD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FEA0C-6F95-4DF0-8A33-5307D43B3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58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29EAC7E4-C859-4FE8-A857-23C7A66F7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4A43B-EFA9-4AC2-9CDA-8CB868FA9191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F45528B2-7762-445B-8D09-4CE24048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28FA9D0F-A77C-4616-A949-44E175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C50A-7626-4F5E-9349-311176CA0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884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3A4781BA-97A4-457F-846D-4B8B44D3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83B2-80E6-4323-AA7D-EA7553468E4F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DB9539E4-1B09-4DAE-B5E3-13EE8C5E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7861E382-F261-4A3F-B66A-1344412B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A5AF-89AC-426D-A488-E369EEC53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766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86047214-B5CD-47C0-A35A-B48B3C00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58DC-5332-48AB-8E45-2B526E8587DD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EAA1752F-AA5E-4313-8E4E-2477D7C4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3C36AC6-DC61-49C6-8191-B1A6F26B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266F-6973-4078-BCC7-12AB93AF6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4941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97075"/>
            <a:ext cx="7770813" cy="14303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FF1861DF-0029-40AE-A61E-72854A1DB5A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591C785-51E2-4C75-BC6E-0C9B2B8F224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656FB1-5E05-46FD-9609-F444087AB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88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93A2DD7-8708-4CB7-A92D-ACD2835F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8619-C14B-4E31-AE68-E456EC9E2003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80FA200-C8B4-493B-AD90-FB94BBC0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6204F02-D4CC-47A0-80CB-58FBD6BE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FAC68-9AA3-4714-A574-D0BD7F296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47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6B65D8E-3405-4C64-9A83-A7A26380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DE9D-54EB-4D27-8E34-4BA85A91E9B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41452B2-B70A-4CE8-937F-D0F487B7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8D963F4-0E4A-4B7E-98A9-8814779D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1CA8-5FA7-4D36-9902-F2CFBA21B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3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18FF6E6-C6B6-499C-9D70-3DF4BE52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C824-FF47-44B8-8ADE-23BA80998B43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0FA01DA-88FF-4B1B-8E75-FC11202C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00F1FEA-125A-47BE-A1E3-551E5DFF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5F9E1-1D14-463F-8836-0EF71D391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093FE65-7C78-46B5-88DD-6E59946A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9C2F-81DF-4621-A387-7365CBE97A0A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D2C98B3A-17C2-409A-BF47-B07A0DDD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AADE266-0275-452E-A63D-B329C3EB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2B625-BF2F-4180-BAA6-6F44B5834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73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4EE58F4-92B5-4B6B-AA5B-D72291E3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78CE-D55A-4C32-9A60-C55152F37B88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ED38279-4EA8-4BD8-804D-9E9C29FD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D572610-B45E-4C3E-9B5A-3F9D1932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32820-A2D0-40E2-B407-FE09A2A40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CF24F6C-5048-41EA-8FE4-F45A6762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4825-CCAE-4B49-9E64-ECB7705990E7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21322AB-1D1E-4049-9B4F-2A71D9A4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D913D02-1578-4121-9C13-AEFCDC48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BEFE5-890A-4ED7-84B1-CCAF49E7C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33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B19430DC-3694-4FD6-A277-A0D9025AE4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9D1A83E4-B9C9-47DB-A142-D76C3B014D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A4170F-178A-4C35-B03E-184113088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8BF7DD0-39EA-438F-BB5E-225691084811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6F7DDB-3139-4B15-86B3-8116F15AC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73F2C4-9E2F-46DD-B78A-182AC13D6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2273ED05-7292-4432-B0B3-43B37CB52E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3" r:id="rId1"/>
    <p:sldLayoutId id="2147485554" r:id="rId2"/>
    <p:sldLayoutId id="2147485555" r:id="rId3"/>
    <p:sldLayoutId id="2147485556" r:id="rId4"/>
    <p:sldLayoutId id="2147485557" r:id="rId5"/>
    <p:sldLayoutId id="2147485558" r:id="rId6"/>
    <p:sldLayoutId id="2147485559" r:id="rId7"/>
    <p:sldLayoutId id="2147485560" r:id="rId8"/>
    <p:sldLayoutId id="2147485561" r:id="rId9"/>
    <p:sldLayoutId id="2147485562" r:id="rId10"/>
    <p:sldLayoutId id="21474855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61B16A80-B77A-4493-AAF7-F63007E473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674D82CB-1D84-4238-A491-DB2C97BD12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F9AD3B-02EF-48EF-B181-768EDCD18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9C94F28-369D-451F-93F4-93C9E9314EBA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E22F6E-A2B4-4388-A66F-1E14735F4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6DD5C-6BFB-4778-B272-C8EED05B9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DA5666D5-937D-49AA-B6FC-21916C232E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4" r:id="rId1"/>
    <p:sldLayoutId id="2147485575" r:id="rId2"/>
    <p:sldLayoutId id="2147485576" r:id="rId3"/>
    <p:sldLayoutId id="2147485577" r:id="rId4"/>
    <p:sldLayoutId id="2147485578" r:id="rId5"/>
    <p:sldLayoutId id="2147485579" r:id="rId6"/>
    <p:sldLayoutId id="2147485580" r:id="rId7"/>
    <p:sldLayoutId id="2147485581" r:id="rId8"/>
    <p:sldLayoutId id="2147485582" r:id="rId9"/>
    <p:sldLayoutId id="2147485583" r:id="rId10"/>
    <p:sldLayoutId id="21474855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xmlns="" id="{A37AAF16-77BB-497C-9704-E5E3FC416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75" name="Text Placeholder 12">
            <a:extLst>
              <a:ext uri="{FF2B5EF4-FFF2-40B4-BE49-F238E27FC236}">
                <a16:creationId xmlns:a16="http://schemas.microsoft.com/office/drawing/2014/main" xmlns="" id="{5276F5C0-19EA-4F89-AB60-980BDC8286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xmlns="" id="{4FB2D9E8-1BC1-4B43-92D0-F6EAEEE05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9060BFF-D92A-4F31-AF74-EE70C057EB52}" type="datetimeFigureOut">
              <a:rPr lang="en-US"/>
              <a:pPr>
                <a:defRPr/>
              </a:pPr>
              <a:t>7/24/2020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9205F5-57B8-4B90-96EA-72FEB9B75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©2013 Sapronov &amp; Associates, P.C., All Rights Reserved.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0065C021-8B41-4F2A-A83D-38C31C2FF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fld id="{C8D4C05A-49D9-4DC8-8BA4-3989319ED4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564" r:id="rId1"/>
    <p:sldLayoutId id="2147485565" r:id="rId2"/>
    <p:sldLayoutId id="2147485585" r:id="rId3"/>
    <p:sldLayoutId id="2147485566" r:id="rId4"/>
    <p:sldLayoutId id="2147485567" r:id="rId5"/>
    <p:sldLayoutId id="2147485568" r:id="rId6"/>
    <p:sldLayoutId id="2147485569" r:id="rId7"/>
    <p:sldLayoutId id="2147485570" r:id="rId8"/>
    <p:sldLayoutId id="2147485571" r:id="rId9"/>
    <p:sldLayoutId id="2147485572" r:id="rId10"/>
    <p:sldLayoutId id="2147485573" r:id="rId11"/>
    <p:sldLayoutId id="2147485586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thompson@wstelecomlaw.com" TargetMode="External"/><Relationship Id="rId2" Type="http://schemas.openxmlformats.org/officeDocument/2006/relationships/hyperlink" Target="mailto:wsapronov@wstelecomlaw.com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jpeg"/><Relationship Id="rId4" Type="http://schemas.openxmlformats.org/officeDocument/2006/relationships/hyperlink" Target="http://www.wstelecomlaw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wsapronov@wstelecomlaw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jpeg"/><Relationship Id="rId4" Type="http://schemas.openxmlformats.org/officeDocument/2006/relationships/hyperlink" Target="http://www.wstelecomlaw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5778559A-E8E4-4973-A44B-CD706B7F6C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>
                <a:effectLst/>
                <a:latin typeface="Times New Roman" pitchFamily="18" charset="0"/>
                <a:cs typeface="Times New Roman" pitchFamily="18" charset="0"/>
              </a:rPr>
              <a:t>Windstream’s </a:t>
            </a:r>
            <a:r>
              <a:rPr lang="en-US" altLang="en-US" sz="3000" dirty="0">
                <a:effectLst/>
                <a:latin typeface="Times New Roman" pitchFamily="18" charset="0"/>
                <a:cs typeface="Times New Roman" pitchFamily="18" charset="0"/>
              </a:rPr>
              <a:t>(UNITI) Spinoff - Noteholder Dispute: Understanding the Complications</a:t>
            </a:r>
            <a:br>
              <a:rPr lang="en-US" altLang="en-US" sz="3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000" dirty="0">
                <a:effectLst/>
                <a:latin typeface="Times New Roman" pitchFamily="18" charset="0"/>
                <a:cs typeface="Times New Roman" pitchFamily="18" charset="0"/>
              </a:rPr>
              <a:t>Part II - Bankruptcy</a:t>
            </a:r>
            <a:br>
              <a:rPr lang="en-US" altLang="en-US" sz="3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altLang="en-US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Footer Placeholder 3">
            <a:extLst>
              <a:ext uri="{FF2B5EF4-FFF2-40B4-BE49-F238E27FC236}">
                <a16:creationId xmlns:a16="http://schemas.microsoft.com/office/drawing/2014/main" xmlns="" id="{4CA895FF-A12D-4BFD-A547-98467E50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57200" y="6245225"/>
            <a:ext cx="39624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000">
                <a:solidFill>
                  <a:srgbClr val="FFFFF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© 2018  Sapronov &amp; Associates, P.C., All Rights Reserved.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xmlns="" id="{537D6EAA-5DF3-431C-A197-BAF1F64890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2438400"/>
            <a:ext cx="8077200" cy="34290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[Excerpts]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May 31, 2018</a:t>
            </a:r>
          </a:p>
          <a:p>
            <a:pPr algn="l"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Walt Sapronov, Esq.</a:t>
            </a: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Paul Kouroupas, Esq.</a:t>
            </a: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Tony Thompson, Esq.</a:t>
            </a: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Sapronov &amp; Associates, P.C.</a:t>
            </a: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700" dirty="0">
                <a:latin typeface="Times New Roman" pitchFamily="18" charset="0"/>
                <a:cs typeface="Times New Roman" pitchFamily="18" charset="0"/>
                <a:hlinkClick r:id="rId2"/>
              </a:rPr>
              <a:t>wsapronov@wstelecomlaw.com</a:t>
            </a:r>
            <a:endParaRPr lang="en-US" altLang="en-US" sz="17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700" dirty="0">
                <a:latin typeface="Times New Roman" pitchFamily="18" charset="0"/>
                <a:cs typeface="Times New Roman" pitchFamily="18" charset="0"/>
                <a:hlinkClick r:id="rId3"/>
              </a:rPr>
              <a:t>tthompson@wstelecomlaw.com</a:t>
            </a:r>
            <a:r>
              <a:rPr lang="en-US" altLang="en-US" sz="17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700" dirty="0">
                <a:latin typeface="Times New Roman" pitchFamily="18" charset="0"/>
                <a:cs typeface="Times New Roman" pitchFamily="18" charset="0"/>
                <a:hlinkClick r:id="rId3"/>
              </a:rPr>
              <a:t>pkouroupas@wstelecomlaw.com</a:t>
            </a:r>
            <a:endParaRPr lang="en-US" altLang="en-US" sz="17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700" dirty="0">
                <a:latin typeface="Times New Roman" pitchFamily="18" charset="0"/>
                <a:cs typeface="Times New Roman" pitchFamily="18" charset="0"/>
                <a:hlinkClick r:id="rId4"/>
              </a:rPr>
              <a:t>www.wstelecomlaw.com</a:t>
            </a:r>
            <a:endParaRPr lang="en-US" altLang="en-US" sz="17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dirty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2400" dirty="0"/>
          </a:p>
        </p:txBody>
      </p:sp>
      <p:pic>
        <p:nvPicPr>
          <p:cNvPr id="17413" name="Picture 3" descr="C:\Users\ugbomah\Desktop\Sapronov.jpg">
            <a:extLst>
              <a:ext uri="{FF2B5EF4-FFF2-40B4-BE49-F238E27FC236}">
                <a16:creationId xmlns:a16="http://schemas.microsoft.com/office/drawing/2014/main" xmlns="" id="{955C2E1A-2A14-432B-A45D-63423908F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970588"/>
            <a:ext cx="257651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C7585D56-571D-4B6A-AD06-7D43DFCBE5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990600"/>
          </a:xfrm>
        </p:spPr>
        <p:txBody>
          <a:bodyPr anchor="t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>
                <a:latin typeface="Times New Roman" pitchFamily="18" charset="0"/>
                <a:cs typeface="Times New Roman" pitchFamily="18" charset="0"/>
              </a:rPr>
            </a:br>
            <a:endParaRPr lang="en-US" alt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654EFA-B7E6-4818-9D60-6498B89A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245225"/>
            <a:ext cx="42672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0723" name="Subtitle 2">
            <a:extLst>
              <a:ext uri="{FF2B5EF4-FFF2-40B4-BE49-F238E27FC236}">
                <a16:creationId xmlns:a16="http://schemas.microsoft.com/office/drawing/2014/main" xmlns="" id="{541928BC-1351-48BC-9AAF-9B63591A92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8369300" cy="4751388"/>
          </a:xfrm>
        </p:spPr>
        <p:txBody>
          <a:bodyPr>
            <a:normAutofit fontScale="25000" lnSpcReduction="20000"/>
          </a:bodyPr>
          <a:lstStyle/>
          <a:p>
            <a:pPr marL="465138" lvl="2" indent="-465138" algn="l" eaLnBrk="1" fontAlgn="auto" hangingPunct="1">
              <a:buClr>
                <a:schemeClr val="bg1"/>
              </a:buClr>
              <a:buFont typeface="Times New Roman" panose="02020603050405020304" pitchFamily="18" charset="0"/>
              <a:buChar char="‒"/>
              <a:defRPr/>
            </a:pP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55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Section 363 Sale</a:t>
            </a:r>
          </a:p>
          <a:p>
            <a:pPr lvl="2" indent="-457200" algn="l" eaLnBrk="1" fontAlgn="auto" hangingPunct="1"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Speed  / “Cherry Pick” Assets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Assumption and assignment of contracts under § 365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Issue re: cure payments and rejection damages 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Bankruptcy Court  Protection: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Approval Order /Finding of Good Faith - § 363(m)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Protection from: </a:t>
            </a:r>
          </a:p>
          <a:p>
            <a:pPr lvl="4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      Reversal on Appeal</a:t>
            </a:r>
          </a:p>
          <a:p>
            <a:pPr lvl="4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      Fraudulent Transfer Challenge</a:t>
            </a:r>
          </a:p>
          <a:p>
            <a:pPr lvl="4" algn="l" eaLnBrk="1" fontAlgn="auto" hangingPunct="1">
              <a:buFontTx/>
              <a:buChar char="-"/>
              <a:tabLst>
                <a:tab pos="22939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      Successor liability (purchase “free and clear of interests”) </a:t>
            </a:r>
          </a:p>
          <a:p>
            <a:pPr lvl="2" indent="-457200" algn="l" eaLnBrk="1" fontAlgn="auto" hangingPunct="1"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Issues: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Auction / Bidding / “Stalking Horse” break-up fees / Conditions – bidding increments / credit bids</a:t>
            </a:r>
          </a:p>
          <a:p>
            <a:pPr lvl="4" indent="-457200" algn="l" eaLnBrk="1" fontAlgn="auto" hangingPunct="1">
              <a:buClr>
                <a:schemeClr val="bg1"/>
              </a:buClr>
              <a:buFontTx/>
              <a:buChar char="-"/>
              <a:defRPr/>
            </a:pPr>
            <a:endParaRPr lang="en-US" altLang="en-US" sz="80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9701" name="Picture 3" descr="C:\Users\ugbomah\Desktop\Sapronov.jpg">
            <a:extLst>
              <a:ext uri="{FF2B5EF4-FFF2-40B4-BE49-F238E27FC236}">
                <a16:creationId xmlns:a16="http://schemas.microsoft.com/office/drawing/2014/main" xmlns="" id="{05FB5620-29A2-4B4B-845F-119530076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60198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78275937-7F51-4CEF-9520-2782C93496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3141" y="152400"/>
            <a:ext cx="8313786" cy="1195137"/>
          </a:xfrm>
        </p:spPr>
        <p:txBody>
          <a:bodyPr anchor="t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br>
              <a:rPr lang="en-US" altLang="en-US" sz="2600" dirty="0">
                <a:latin typeface="Times New Roman" pitchFamily="18" charset="0"/>
                <a:cs typeface="Times New Roman" pitchFamily="18" charset="0"/>
              </a:rPr>
            </a:b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D7438A-CB5D-49D1-99AD-30B2C9DA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5561013" cy="319088"/>
          </a:xfrm>
        </p:spPr>
        <p:txBody>
          <a:bodyPr/>
          <a:lstStyle/>
          <a:p>
            <a:pPr algn="l">
              <a:defRPr/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2771" name="Subtitle 2">
            <a:extLst>
              <a:ext uri="{FF2B5EF4-FFF2-40B4-BE49-F238E27FC236}">
                <a16:creationId xmlns:a16="http://schemas.microsoft.com/office/drawing/2014/main" xmlns="" id="{9E10D1C4-8C7E-435A-BA7A-473CCB5329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466138" cy="4267200"/>
          </a:xfrm>
        </p:spPr>
        <p:txBody>
          <a:bodyPr>
            <a:normAutofit fontScale="25000" lnSpcReduction="20000"/>
          </a:bodyPr>
          <a:lstStyle/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104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Section 363 Sale </a:t>
            </a:r>
            <a:r>
              <a:rPr lang="en-US" altLang="en-US" sz="9600" b="1" i="1" dirty="0">
                <a:latin typeface="Times New Roman" pitchFamily="18" charset="0"/>
                <a:cs typeface="Times New Roman" pitchFamily="18" charset="0"/>
              </a:rPr>
              <a:t>(cont’d)</a:t>
            </a:r>
          </a:p>
          <a:p>
            <a:pPr lvl="2" indent="-457200" algn="l" eaLnBrk="1" fontAlgn="auto" hangingPunct="1"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altLang="en-US" sz="9600" b="1" i="1" dirty="0">
                <a:latin typeface="Times New Roman" pitchFamily="18" charset="0"/>
                <a:cs typeface="Times New Roman" pitchFamily="18" charset="0"/>
              </a:rPr>
              <a:t>(cont’d)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Purchase Assets “free and clear” of other “interests” only (not “claims”)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Not as broad as conventional Reorg Plan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And subject to conditions (§ 363(f))</a:t>
            </a:r>
          </a:p>
          <a:p>
            <a:pPr lvl="2" indent="-457200" algn="l" eaLnBrk="1" fontAlgn="auto" hangingPunct="1"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Purchase assets only </a:t>
            </a:r>
          </a:p>
          <a:p>
            <a:pPr lvl="4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Business reason required to purchase entire company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Precise drafting of asset purchase agreement/proposed order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Good faith finding (§363(m)) critical</a:t>
            </a:r>
          </a:p>
          <a:p>
            <a:pPr lvl="3" indent="-457200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Privacy issues re: Personally Identifiable Information (§ 363(b)(1))</a:t>
            </a:r>
          </a:p>
          <a:p>
            <a:pPr marL="914400" lvl="3" algn="l" eaLnBrk="1" fontAlgn="auto" hangingPunct="1"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 (See discussion below) </a:t>
            </a:r>
          </a:p>
          <a:p>
            <a:pPr lvl="4" indent="-457200" algn="l" eaLnBrk="1" fontAlgn="auto" hangingPunct="1">
              <a:buClr>
                <a:schemeClr val="bg1"/>
              </a:buClr>
              <a:buFontTx/>
              <a:buChar char="-"/>
              <a:defRPr/>
            </a:pPr>
            <a:endParaRPr lang="en-US" alt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4" algn="l" eaLnBrk="1" fontAlgn="auto" hangingPunct="1">
              <a:buClr>
                <a:schemeClr val="bg1"/>
              </a:buClr>
              <a:buFont typeface="Wingdings 2"/>
              <a:buNone/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800" dirty="0"/>
              <a:t>		</a:t>
            </a:r>
            <a:endParaRPr lang="en-US" altLang="en-US" sz="1600" dirty="0"/>
          </a:p>
        </p:txBody>
      </p:sp>
      <p:pic>
        <p:nvPicPr>
          <p:cNvPr id="30725" name="Picture 3" descr="C:\Users\ugbomah\Desktop\Sapronov.jpg">
            <a:extLst>
              <a:ext uri="{FF2B5EF4-FFF2-40B4-BE49-F238E27FC236}">
                <a16:creationId xmlns:a16="http://schemas.microsoft.com/office/drawing/2014/main" xmlns="" id="{F3DF9FC2-EC8B-43A7-B41B-47E29253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6019800"/>
            <a:ext cx="25765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0F66632A-61AC-4AC1-B1EC-50B0685962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86800" cy="990600"/>
          </a:xfrm>
        </p:spPr>
        <p:txBody>
          <a:bodyPr anchor="t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i="1" dirty="0">
                <a:latin typeface="Times New Roman" pitchFamily="18" charset="0"/>
                <a:cs typeface="Times New Roman" pitchFamily="18" charset="0"/>
              </a:rPr>
            </a:br>
            <a:endParaRPr lang="en-US" alt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EC419B-DFFD-497F-84D8-4AFBE276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33528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5843" name="Subtitle 2">
            <a:extLst>
              <a:ext uri="{FF2B5EF4-FFF2-40B4-BE49-F238E27FC236}">
                <a16:creationId xmlns:a16="http://schemas.microsoft.com/office/drawing/2014/main" xmlns="" id="{CC0C1837-D604-42C9-872D-0300B07B87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8077200" cy="5081588"/>
          </a:xfrm>
        </p:spPr>
        <p:txBody>
          <a:bodyPr>
            <a:normAutofit fontScale="25000" lnSpcReduction="20000"/>
          </a:bodyPr>
          <a:lstStyle/>
          <a:p>
            <a:pPr marL="0" lvl="2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Conventional Chapter 11 Reorganization Plan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Advantages:</a:t>
            </a: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5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-	Automatic stay under § 362 (“breathing room”)	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	Debtor-in-Possession (DIP) financing usually available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	Exclusivity period to file plan 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	--  But shorter (120 days) under BAPCA*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	Utility cut-off protection under § 366	 </a:t>
            </a: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	Assumption, Rejection &amp; Assignment Rights (§ 365)</a:t>
            </a:r>
          </a:p>
          <a:p>
            <a:pPr marL="0" lvl="1" indent="465138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- 	Plan Confirmation order: no successor liability </a:t>
            </a:r>
          </a:p>
          <a:p>
            <a:pPr marL="0" lvl="1" indent="465138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--  Better protection than 363 Order</a:t>
            </a:r>
          </a:p>
          <a:p>
            <a:pPr marL="0" lvl="1" indent="465138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tabLst>
                <a:tab pos="465138" algn="l"/>
                <a:tab pos="914400" algn="l"/>
                <a:tab pos="1427163" algn="l"/>
                <a:tab pos="1828800" algn="l"/>
              </a:tabLst>
              <a:defRPr/>
            </a:pPr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		--  Cuts off fraudulent conveyance</a:t>
            </a:r>
          </a:p>
          <a:p>
            <a:pPr marL="0" lvl="1" indent="465138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427163" algn="l"/>
                <a:tab pos="1828800" algn="l"/>
              </a:tabLst>
              <a:defRPr/>
            </a:pPr>
            <a:endParaRPr lang="en-US" altLang="en-US" sz="5000" dirty="0">
              <a:latin typeface="Times New Roman" pitchFamily="18" charset="0"/>
              <a:cs typeface="Times New Roman" pitchFamily="18" charset="0"/>
            </a:endParaRPr>
          </a:p>
          <a:p>
            <a:pPr marL="0" lvl="1" indent="465138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427163" algn="l"/>
                <a:tab pos="1828800" algn="l"/>
              </a:tabLst>
              <a:defRPr/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Bankruptcy Abuse Prevention and Consumer Protection Act of 2005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BAPCPA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lvl="1"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651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00" dirty="0"/>
              <a:t>)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9" name="Picture 3" descr="C:\Users\ugbomah\Desktop\Sapronov.jpg">
            <a:extLst>
              <a:ext uri="{FF2B5EF4-FFF2-40B4-BE49-F238E27FC236}">
                <a16:creationId xmlns:a16="http://schemas.microsoft.com/office/drawing/2014/main" xmlns="" id="{01AEFB65-3812-43BC-951C-242B6A079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8674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653C953C-43DD-4ECA-B01F-EA09990D5A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199" y="152400"/>
            <a:ext cx="8313787" cy="990600"/>
          </a:xfrm>
        </p:spPr>
        <p:txBody>
          <a:bodyPr anchor="t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7A51CF-A1E7-4D87-B473-562AB026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5561013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29699" name="Subtitle 2">
            <a:extLst>
              <a:ext uri="{FF2B5EF4-FFF2-40B4-BE49-F238E27FC236}">
                <a16:creationId xmlns:a16="http://schemas.microsoft.com/office/drawing/2014/main" xmlns="" id="{BA7B8D2D-F742-4741-BBBA-D934E8911C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466138" cy="4651375"/>
          </a:xfrm>
        </p:spPr>
        <p:txBody>
          <a:bodyPr>
            <a:normAutofit/>
          </a:bodyPr>
          <a:lstStyle/>
          <a:p>
            <a:pPr marL="465138" lvl="3" indent="-465138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11 Reorg – Advantages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  <a:p>
            <a:pPr marL="922338" lvl="4" indent="-465138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Assumption and Rejection rights: </a:t>
            </a:r>
          </a:p>
          <a:p>
            <a:pPr marL="922338" lvl="4" indent="-465138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to Assume / Reject / Assign executory contracts &amp; leases  </a:t>
            </a:r>
          </a:p>
          <a:p>
            <a:pPr marL="1379538" lvl="4" indent="-458788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Performance due on both sides</a:t>
            </a:r>
          </a:p>
          <a:p>
            <a:pPr marL="914400" lvl="4" indent="-449263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cure default or adequate assurance</a:t>
            </a:r>
          </a:p>
          <a:p>
            <a:pPr marL="1379538" lvl="4" indent="-528638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Timing</a:t>
            </a:r>
          </a:p>
          <a:p>
            <a:pPr marL="1377950" lvl="4" indent="-4635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--  Executory Contracts – no time limit</a:t>
            </a:r>
          </a:p>
          <a:p>
            <a:pPr marL="1377950" lvl="4" indent="-4635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--  Commercial leases</a:t>
            </a:r>
          </a:p>
          <a:p>
            <a:pPr marL="1377950" lvl="4" indent="4508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Shortened period under BAPCA</a:t>
            </a:r>
          </a:p>
          <a:p>
            <a:pPr marL="914400" lvl="4" indent="-449263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Assign and override Anti-Assignment clause</a:t>
            </a:r>
          </a:p>
          <a:p>
            <a:pPr marL="1371600" lvl="4" indent="-45720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 	Subject to non-bankruptcy law</a:t>
            </a:r>
          </a:p>
          <a:p>
            <a:pPr marL="1371600" lvl="4" indent="55563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Personal service not assignable</a:t>
            </a:r>
          </a:p>
          <a:p>
            <a:pPr marL="1371600" lvl="4" algn="l" eaLnBrk="1" fontAlgn="auto" hangingPunct="1">
              <a:spcAft>
                <a:spcPts val="0"/>
              </a:spcAft>
              <a:buClr>
                <a:schemeClr val="bg1"/>
              </a:buClr>
              <a:buFont typeface="Wingdings 2"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3" name="Picture 3" descr="C:\Users\ugbomah\Desktop\Sapronov.jpg">
            <a:extLst>
              <a:ext uri="{FF2B5EF4-FFF2-40B4-BE49-F238E27FC236}">
                <a16:creationId xmlns:a16="http://schemas.microsoft.com/office/drawing/2014/main" xmlns="" id="{34177DAF-50B1-42F3-B701-EB8D20462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D9510990-D36F-42BE-A40B-5125694687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8389987" cy="914400"/>
          </a:xfrm>
        </p:spPr>
        <p:txBody>
          <a:bodyPr anchor="t">
            <a:no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7EDADF7-BB39-4C7F-AFA2-878E6F04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99188"/>
            <a:ext cx="5561013" cy="474662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7891" name="Subtitle 2">
            <a:extLst>
              <a:ext uri="{FF2B5EF4-FFF2-40B4-BE49-F238E27FC236}">
                <a16:creationId xmlns:a16="http://schemas.microsoft.com/office/drawing/2014/main" xmlns="" id="{3E28227B-1865-4F07-8541-1294FB500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0"/>
            <a:ext cx="8686800" cy="4343400"/>
          </a:xfrm>
        </p:spPr>
        <p:txBody>
          <a:bodyPr>
            <a:normAutofit fontScale="25000" lnSpcReduction="20000"/>
          </a:bodyPr>
          <a:lstStyle/>
          <a:p>
            <a:pPr marL="0" lvl="1" algn="l" eaLnBrk="1" fontAlgn="auto" hangingPunct="1">
              <a:spcAft>
                <a:spcPts val="1425"/>
              </a:spcAft>
              <a:buSzPct val="100000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Chapter 11 Reorg </a:t>
            </a:r>
            <a:r>
              <a:rPr lang="en-US" altLang="en-US" sz="9600" b="1" i="1" dirty="0">
                <a:latin typeface="Times New Roman" pitchFamily="18" charset="0"/>
                <a:cs typeface="Times New Roman" pitchFamily="18" charset="0"/>
              </a:rPr>
              <a:t>(cont’d)</a:t>
            </a:r>
          </a:p>
          <a:p>
            <a:pPr marL="922338" lvl="2" indent="-465138" algn="l" eaLnBrk="1" fontAlgn="auto" hangingPunct="1">
              <a:spcAft>
                <a:spcPts val="1425"/>
              </a:spcAft>
              <a:buSzPct val="100000"/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1379538" lvl="3" indent="-465138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For pre-petition creditors: substantive consolidation; equitable subordination, preference challenge (90 days, 1 year for insiders) </a:t>
            </a:r>
          </a:p>
          <a:p>
            <a:pPr marL="1379538" lvl="3" indent="-465138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Can take years /creditor (and other) committees to contend with </a:t>
            </a:r>
          </a:p>
          <a:p>
            <a:pPr marL="1379538" lvl="3" indent="-465138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Short exclusivity period</a:t>
            </a:r>
          </a:p>
          <a:p>
            <a:pPr marL="1836738" lvl="4" indent="-465138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Competing Plan could include sale to major carrier</a:t>
            </a:r>
          </a:p>
          <a:p>
            <a:pPr marL="1379538" lvl="3" indent="-465138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Interplay of  bankruptcy law with Federal Communications Act (47 U.S.C.), regulations and carrier tariffs largely unsettled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endParaRPr lang="en-US" altLang="en-US" sz="24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endParaRPr lang="en-US" altLang="en-US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pic>
        <p:nvPicPr>
          <p:cNvPr id="33797" name="Picture 3" descr="C:\Users\ugbomah\Desktop\Sapronov.jpg">
            <a:extLst>
              <a:ext uri="{FF2B5EF4-FFF2-40B4-BE49-F238E27FC236}">
                <a16:creationId xmlns:a16="http://schemas.microsoft.com/office/drawing/2014/main" xmlns="" id="{CF9A08C5-F21C-48A2-A1D9-C54ADBF99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8674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208C0D53-8526-4146-8B0D-5E9D87A182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0999" y="76200"/>
            <a:ext cx="8389987" cy="1066800"/>
          </a:xfrm>
        </p:spPr>
        <p:txBody>
          <a:bodyPr anchor="t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III.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Subtitle 2">
            <a:extLst>
              <a:ext uri="{FF2B5EF4-FFF2-40B4-BE49-F238E27FC236}">
                <a16:creationId xmlns:a16="http://schemas.microsoft.com/office/drawing/2014/main" xmlns="" id="{00AE3210-63A1-4AFA-9E56-5EC772E003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4175" y="1600200"/>
            <a:ext cx="8763000" cy="4267200"/>
          </a:xfrm>
        </p:spPr>
        <p:txBody>
          <a:bodyPr>
            <a:normAutofit fontScale="25000" lnSpcReduction="20000"/>
          </a:bodyPr>
          <a:lstStyle/>
          <a:p>
            <a:pPr marL="0" lvl="1" algn="l" eaLnBrk="1" fontAlgn="auto" hangingPunct="1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sz="10400" dirty="0">
                <a:latin typeface="Times New Roman" panose="02020603050405020304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anose="02020603050405020304" pitchFamily="18" charset="0"/>
                <a:cs typeface="Times New Roman" pitchFamily="18" charset="0"/>
              </a:rPr>
              <a:t>If WIN files for Chapter 11 Relief 	</a:t>
            </a:r>
            <a:r>
              <a:rPr lang="en-US" altLang="en-US" sz="9600" dirty="0">
                <a:latin typeface="Times New Roman" panose="02020603050405020304" pitchFamily="18" charset="0"/>
                <a:cs typeface="Times New Roman" pitchFamily="18" charset="0"/>
              </a:rPr>
              <a:t>	</a:t>
            </a:r>
          </a:p>
          <a:p>
            <a:pPr marL="0" lvl="1" algn="l" eaLnBrk="1" fontAlgn="auto" hangingPunct="1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sz="9600" dirty="0">
                <a:latin typeface="Times New Roman" panose="02020603050405020304" pitchFamily="18" charset="0"/>
                <a:cs typeface="Times New Roman" pitchFamily="18" charset="0"/>
              </a:rPr>
              <a:t>	-	</a:t>
            </a: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Debt holders subject to equitable subordination / substantive 				consolidation risk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	-	Assumption, rejection and assignment rights to Uniti Master 				Lease under Bankruptcy Code § 365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		-	</a:t>
            </a:r>
            <a:r>
              <a:rPr lang="en-US" altLang="en-US" sz="8000" dirty="0" smtClean="0">
                <a:latin typeface="Times New Roman" panose="02020603050405020304" pitchFamily="18" charset="0"/>
                <a:cs typeface="Times New Roman" pitchFamily="18" charset="0"/>
              </a:rPr>
              <a:t>210 </a:t>
            </a: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days after filing </a:t>
            </a:r>
            <a:r>
              <a:rPr lang="en-US" altLang="en-US" sz="8000" dirty="0" smtClean="0">
                <a:latin typeface="Times New Roman" panose="02020603050405020304" pitchFamily="18" charset="0"/>
                <a:cs typeface="Times New Roman" pitchFamily="18" charset="0"/>
              </a:rPr>
              <a:t>(120 plus 90) for commercial lease</a:t>
            </a:r>
            <a:endParaRPr lang="en-US" altLang="en-US" sz="80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		-	If rejected, Uniti bankruptcy likely to follow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itchFamily="18" charset="0"/>
              </a:rPr>
              <a:t>		-	No time to reject Uniti lease if WIN Prepack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6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defRPr/>
            </a:pPr>
            <a:endParaRPr lang="en-US" altLang="en-US" sz="2000" dirty="0"/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defRPr/>
            </a:pPr>
            <a:endParaRPr lang="en-US" altLang="en-US" sz="2000" dirty="0"/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defRPr/>
            </a:pPr>
            <a:endParaRPr lang="en-US" altLang="en-US" sz="20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24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pic>
        <p:nvPicPr>
          <p:cNvPr id="34820" name="Picture 3" descr="C:\Users\ugbomah\Desktop\Sapronov.jpg">
            <a:extLst>
              <a:ext uri="{FF2B5EF4-FFF2-40B4-BE49-F238E27FC236}">
                <a16:creationId xmlns:a16="http://schemas.microsoft.com/office/drawing/2014/main" xmlns="" id="{22497B5D-5FED-4378-B526-3BB922A4D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8674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="" id="{92AF782A-0E52-4BC8-AFF6-D6E6313B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35052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xmlns="" id="{01A5C4ED-D435-4DF5-BCC3-0CDBFE1461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86439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 	Regulatory Issues / Delays</a:t>
            </a:r>
            <a:endParaRPr lang="en-US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Subtitle 2">
            <a:extLst>
              <a:ext uri="{FF2B5EF4-FFF2-40B4-BE49-F238E27FC236}">
                <a16:creationId xmlns:a16="http://schemas.microsoft.com/office/drawing/2014/main" xmlns="" id="{48A0D707-6E6F-4562-A2D2-174087E0BE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466138" cy="4375150"/>
          </a:xfrm>
        </p:spPr>
        <p:txBody>
          <a:bodyPr/>
          <a:lstStyle/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-	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Interplay of Bankruptcy and Telecom Regulation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Jurisdictional Issues: </a:t>
            </a:r>
          </a:p>
          <a:p>
            <a:pPr marL="0" lvl="1" algn="l"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	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Bankruptcy Court is unit of U.S. District Court					-	“Core” vs. non-core Proceedings: affects finality of Bankruptcy 				Court decision 						</a:t>
            </a:r>
          </a:p>
          <a:p>
            <a:pPr marL="0" lvl="1" algn="l"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	Concurrent jurisdiction with FCC and State regulators </a:t>
            </a:r>
          </a:p>
          <a:p>
            <a:pPr marL="0" lvl="1" algn="l">
              <a:spcBef>
                <a:spcPts val="0"/>
              </a:spcBef>
              <a:spcAft>
                <a:spcPts val="0"/>
              </a:spcAft>
              <a:tabLst>
                <a:tab pos="465138" algn="l"/>
                <a:tab pos="914400" algn="l"/>
                <a:tab pos="1379538" algn="l"/>
                <a:tab pos="1828800" algn="l"/>
                <a:tab pos="2293938" algn="l"/>
              </a:tabLs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--	Unsettled overlap / Tariffs v. Bankruptcy plan</a:t>
            </a:r>
          </a:p>
          <a:p>
            <a:pPr marL="1379538" lvl="3" indent="-465138" algn="l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366 Utility Obligations (BAPCA amendments)</a:t>
            </a:r>
          </a:p>
          <a:p>
            <a:pPr marL="1379538" lvl="3" indent="-465138" algn="l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/ Regulatory exception to Automatic Stay</a:t>
            </a:r>
          </a:p>
          <a:p>
            <a:pPr marL="1257300" lvl="3" indent="-342900" algn="l">
              <a:spcAft>
                <a:spcPts val="1425"/>
              </a:spcAft>
              <a:buFontTx/>
              <a:buChar char="-"/>
              <a:tabLst>
                <a:tab pos="465138" algn="l"/>
              </a:tabLst>
              <a:defRPr/>
            </a:pPr>
            <a:endParaRPr lang="en-US" altLang="en-US" dirty="0"/>
          </a:p>
          <a:p>
            <a:pPr marL="914400" lvl="3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 			</a:t>
            </a:r>
          </a:p>
          <a:p>
            <a:pPr marL="914400" lvl="3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		</a:t>
            </a:r>
          </a:p>
          <a:p>
            <a:pPr marL="914400" lvl="3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		</a:t>
            </a:r>
          </a:p>
          <a:p>
            <a:pPr marL="1371600" lvl="4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						</a:t>
            </a:r>
            <a:endParaRPr lang="en-US" altLang="en-US" sz="1600" dirty="0"/>
          </a:p>
          <a:p>
            <a:pPr algn="l">
              <a:tabLst>
                <a:tab pos="465138" algn="l"/>
              </a:tabLst>
              <a:defRPr/>
            </a:pPr>
            <a:r>
              <a:rPr lang="en-US" altLang="en-US" sz="2400" dirty="0"/>
              <a:t>	</a:t>
            </a:r>
          </a:p>
          <a:p>
            <a:pPr algn="l">
              <a:tabLst>
                <a:tab pos="465138" algn="l"/>
              </a:tabLst>
              <a:defRPr/>
            </a:pPr>
            <a:endParaRPr lang="en-US" altLang="en-US" dirty="0"/>
          </a:p>
          <a:p>
            <a:pPr algn="l">
              <a:tabLst>
                <a:tab pos="465138" algn="l"/>
              </a:tabLst>
              <a:defRPr/>
            </a:pPr>
            <a:endParaRPr lang="en-US" altLang="en-US" sz="1800" i="1" dirty="0"/>
          </a:p>
          <a:p>
            <a:pPr algn="l">
              <a:tabLst>
                <a:tab pos="465138" algn="l"/>
              </a:tabLst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7F8D255-BA35-4F76-AA41-E390451B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5561013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 algn="l">
              <a:defRPr/>
            </a:pPr>
            <a:endParaRPr lang="en-US" altLang="en-US"/>
          </a:p>
        </p:txBody>
      </p:sp>
      <p:pic>
        <p:nvPicPr>
          <p:cNvPr id="41989" name="Picture 3" descr="C:\Users\ugbomah\Desktop\Sapronov.jpg">
            <a:extLst>
              <a:ext uri="{FF2B5EF4-FFF2-40B4-BE49-F238E27FC236}">
                <a16:creationId xmlns:a16="http://schemas.microsoft.com/office/drawing/2014/main" xmlns="" id="{5D5CEFE4-B13C-4C31-9B55-75D1729BF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8674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xmlns="" id="{F7975DC1-7D11-4C7E-8ACE-7DB0702D2B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3999" cy="76200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	Regulatory Issues / Delays 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4035" name="Subtitle 2">
            <a:extLst>
              <a:ext uri="{FF2B5EF4-FFF2-40B4-BE49-F238E27FC236}">
                <a16:creationId xmlns:a16="http://schemas.microsoft.com/office/drawing/2014/main" xmlns="" id="{7268233B-D843-48C9-A706-EC97A366F8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8077200" cy="4373563"/>
          </a:xfrm>
        </p:spPr>
        <p:txBody>
          <a:bodyPr/>
          <a:lstStyle/>
          <a:p>
            <a:pPr marL="0" lvl="1" algn="l">
              <a:spcAft>
                <a:spcPts val="1425"/>
              </a:spcAft>
              <a:tabLst>
                <a:tab pos="465138" algn="l"/>
              </a:tabLst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 Delays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	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Communications Commission (FCC)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	Regulation attaches to both Windstream &amp;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Subs: 			- 	Regulated under “Title II” (47 U.S.C. §201 et. seq.)				--	Control  Transfer / Exit regulation (Section “214”)					-- Streamlined (30 days) v. “Team Telecom” longer review  		-	Exit regulations / subscriber transfers:						-- 	“Slamming” / Privacy (CPNI) regulations 	</a:t>
            </a:r>
            <a:b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--	Require subscriber notice &amp; consents FCC treatment 					of CPNI in bankruptcy unsettled 					-- 	Still more complicated under BAPCA 						(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Toysmart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amendments to §363(b)(1)	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</a:pPr>
            <a:endParaRPr lang="en-US" altLang="en-US" sz="2000" dirty="0"/>
          </a:p>
          <a:p>
            <a:pPr algn="l">
              <a:tabLst>
                <a:tab pos="465138" algn="l"/>
              </a:tabLst>
            </a:pPr>
            <a:endParaRPr lang="en-US" altLang="en-US" sz="2400" dirty="0"/>
          </a:p>
          <a:p>
            <a:pPr algn="l">
              <a:tabLst>
                <a:tab pos="465138" algn="l"/>
              </a:tabLst>
            </a:pPr>
            <a:endParaRPr lang="en-US" altLang="en-US" dirty="0"/>
          </a:p>
          <a:p>
            <a:pPr algn="l">
              <a:tabLst>
                <a:tab pos="465138" algn="l"/>
              </a:tabLst>
            </a:pPr>
            <a:endParaRPr lang="en-US" altLang="en-US" sz="1800" i="1" dirty="0"/>
          </a:p>
          <a:p>
            <a:pPr algn="l">
              <a:tabLst>
                <a:tab pos="465138" algn="l"/>
              </a:tabLst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EA0B6B-14C2-4D09-8032-99C14498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5561013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 algn="l">
              <a:defRPr/>
            </a:pPr>
            <a:endParaRPr lang="en-US" altLang="en-US"/>
          </a:p>
        </p:txBody>
      </p:sp>
      <p:pic>
        <p:nvPicPr>
          <p:cNvPr id="44037" name="Picture 3" descr="C:\Users\ugbomah\Desktop\Sapronov.jpg">
            <a:extLst>
              <a:ext uri="{FF2B5EF4-FFF2-40B4-BE49-F238E27FC236}">
                <a16:creationId xmlns:a16="http://schemas.microsoft.com/office/drawing/2014/main" xmlns="" id="{3A22E2A2-22C4-4D05-AAC6-4661B414B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22975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xmlns="" id="{A9770AEB-BEF3-4D80-860A-202508B637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91440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	Regulatory Issues / Delays (</a:t>
            </a:r>
            <a:r>
              <a:rPr lang="en-US" altLang="en-US" sz="32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Cont’d)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9" name="Subtitle 2">
            <a:extLst>
              <a:ext uri="{FF2B5EF4-FFF2-40B4-BE49-F238E27FC236}">
                <a16:creationId xmlns:a16="http://schemas.microsoft.com/office/drawing/2014/main" xmlns="" id="{995BE492-466E-46A6-A7B3-AEF0016B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86800" cy="4267200"/>
          </a:xfrm>
        </p:spPr>
        <p:txBody>
          <a:bodyPr/>
          <a:lstStyle/>
          <a:p>
            <a:pPr marL="0" lvl="1" algn="l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Regulatory Delays 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- 	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State Public Service Commissions (PSCs)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-	PSC Regulation applies to Windstream and Uniti subs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-	Some also subject to local regulation 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rights-of-way)	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-	Some State PSCs exercise control transfer approval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-	Some states require hearing 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60 – 90 days) 		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  <a:tab pos="1828800" algn="l"/>
                <a:tab pos="2293938" algn="l"/>
                <a:tab pos="2743200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	--	Control transfer of parent typically notice only </a:t>
            </a:r>
          </a:p>
          <a:p>
            <a:pPr marL="342900" lvl="1" indent="-342900" algn="l">
              <a:spcBef>
                <a:spcPct val="0"/>
              </a:spcBef>
              <a:buFontTx/>
              <a:buChar char="-"/>
              <a:tabLst>
                <a:tab pos="465138" algn="l"/>
              </a:tabLst>
              <a:defRPr/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-	State financing approval required in some states</a:t>
            </a:r>
          </a:p>
          <a:p>
            <a:pPr marL="0" lvl="1" algn="l">
              <a:spcBef>
                <a:spcPct val="0"/>
              </a:spcBef>
              <a:tabLst>
                <a:tab pos="465138" algn="l"/>
                <a:tab pos="914400" algn="l"/>
                <a:tab pos="1379538" algn="l"/>
                <a:tab pos="1828800" algn="l"/>
                <a:tab pos="2293938" algn="l"/>
              </a:tabLs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				-- 	Can attach to new DIP financing and/or Reorg  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endParaRPr lang="en-US" altLang="en-US" sz="2000" dirty="0"/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endParaRPr lang="en-US" altLang="en-US" dirty="0"/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dirty="0"/>
              <a:t>	 </a:t>
            </a:r>
            <a:endParaRPr lang="en-US" altLang="en-US" sz="2800" dirty="0"/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endParaRPr lang="en-US" altLang="en-US" sz="2000" dirty="0"/>
          </a:p>
          <a:p>
            <a:pPr marL="0" lvl="1" algn="l">
              <a:spcAft>
                <a:spcPts val="1425"/>
              </a:spcAft>
              <a:tabLst>
                <a:tab pos="465138" algn="l"/>
              </a:tabLst>
              <a:defRPr/>
            </a:pPr>
            <a:endParaRPr lang="en-US" altLang="en-US" sz="2000" dirty="0"/>
          </a:p>
          <a:p>
            <a:pPr algn="l">
              <a:tabLst>
                <a:tab pos="465138" algn="l"/>
              </a:tabLst>
              <a:defRPr/>
            </a:pPr>
            <a:endParaRPr lang="en-US" altLang="en-US" sz="2400" dirty="0"/>
          </a:p>
          <a:p>
            <a:pPr algn="l">
              <a:tabLst>
                <a:tab pos="465138" algn="l"/>
              </a:tabLst>
              <a:defRPr/>
            </a:pPr>
            <a:endParaRPr lang="en-US" altLang="en-US" dirty="0"/>
          </a:p>
          <a:p>
            <a:pPr algn="l">
              <a:tabLst>
                <a:tab pos="465138" algn="l"/>
              </a:tabLst>
              <a:defRPr/>
            </a:pPr>
            <a:endParaRPr lang="en-US" altLang="en-US" sz="1800" i="1" dirty="0"/>
          </a:p>
          <a:p>
            <a:pPr algn="l">
              <a:tabLst>
                <a:tab pos="465138" algn="l"/>
              </a:tabLst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pic>
        <p:nvPicPr>
          <p:cNvPr id="45060" name="Picture 3" descr="C:\Users\ugbomah\Desktop\Sapronov.jpg">
            <a:extLst>
              <a:ext uri="{FF2B5EF4-FFF2-40B4-BE49-F238E27FC236}">
                <a16:creationId xmlns:a16="http://schemas.microsoft.com/office/drawing/2014/main" xmlns="" id="{A2B5B010-C6AC-4478-8AD9-83D0A409D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8674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1738B502-AA16-4A27-856E-4BA562C7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34290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xmlns="" id="{CC948901-CC52-487A-A0F4-A7C417AF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3505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lvl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B354B275-3743-4702-9D83-94BB0A6F3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xmlns="" id="{1890420C-633F-436D-A3DD-D5A52A64C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indent="-28416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0" lvl="1" indent="0" algn="ctr" eaLnBrk="1" hangingPunct="1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en-US" altLang="en-US" sz="36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 eaLnBrk="1" hangingPunct="1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en-US" altLang="en-US" sz="36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 eaLnBrk="1" hangingPunct="1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en-US" alt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try this at home</a:t>
            </a:r>
          </a:p>
          <a:p>
            <a:pPr marL="0" lvl="1" indent="0" algn="ctr" eaLnBrk="1" hangingPunct="1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r>
              <a:rPr lang="en-US" alt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your lawyer </a:t>
            </a:r>
          </a:p>
          <a:p>
            <a:pPr marL="458787" lvl="1" indent="0" eaLnBrk="1" hangingPunct="1">
              <a:lnSpc>
                <a:spcPct val="90000"/>
              </a:lnSpc>
              <a:spcBef>
                <a:spcPts val="563"/>
              </a:spcBef>
              <a:buClr>
                <a:srgbClr val="000000"/>
              </a:buClr>
              <a:buSzPct val="45000"/>
              <a:defRPr/>
            </a:pPr>
            <a:endParaRPr lang="en-US" altLang="en-US" sz="3200" b="1" dirty="0">
              <a:solidFill>
                <a:srgbClr val="FFFFFF"/>
              </a:solidFill>
              <a:latin typeface="Tahoma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Sapronov &amp; Associates, P.C.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5555  Glenridge Connector, Suite 200</a:t>
            </a:r>
            <a:endParaRPr lang="en-US" alt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Atlanta, Georgia </a:t>
            </a:r>
            <a:r>
              <a:rPr lang="en-US" altLang="en-US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30342</a:t>
            </a:r>
            <a:endParaRPr lang="en-US" alt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Telephone: 770-399-9100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Facsimile: 770-395-0505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wsapronov@wstelecomlaw.com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pkouroupas@wstelecomlaw.com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tthompson@wstelecomlaw.com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www.wstelecomlaw.com</a:t>
            </a:r>
          </a:p>
        </p:txBody>
      </p:sp>
      <p:pic>
        <p:nvPicPr>
          <p:cNvPr id="48133" name="Picture 3" descr="C:\Users\ugbomah\Desktop\Sapronov.jpg">
            <a:extLst>
              <a:ext uri="{FF2B5EF4-FFF2-40B4-BE49-F238E27FC236}">
                <a16:creationId xmlns:a16="http://schemas.microsoft.com/office/drawing/2014/main" xmlns="" id="{A162B28A-509A-4B04-9A35-B79B26CF2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5913438"/>
            <a:ext cx="257651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C0E34163-A369-4074-95E6-7F7F31523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391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5617FE97-6A3E-4B8B-8E58-A5790960C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812800" indent="-8112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I.	Introduction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endParaRPr lang="en-US" alt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II.	Possible Outcomes – Bankruptcy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endParaRPr lang="en-US" alt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III.	Bankruptcy – Issues for Investors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endParaRPr lang="en-US" alt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IV. 	</a:t>
            </a:r>
            <a:r>
              <a:rPr lang="en-US" alt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 </a:t>
            </a: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/ Delays</a:t>
            </a: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r>
              <a:rPr lang="en-US" altLang="en-US" sz="1000" dirty="0">
                <a:solidFill>
                  <a:srgbClr val="FFFF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© 2018  Sapronov &amp; Associates, P.C., All Rights Reserved</a:t>
            </a:r>
            <a:r>
              <a:rPr lang="en-US" altLang="en-US" sz="1000" dirty="0" smtClean="0">
                <a:solidFill>
                  <a:srgbClr val="FFFF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altLang="en-US" sz="1000" dirty="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r>
              <a:rPr lang="en-US" altLang="en-US" sz="1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DISCLAIMER:  THESE MATERIALS ARE PROVIDED FOR TUTORIAL PURPOSES AND ARE NOT INTENDED  (OR TO BE CONSTRUED) AS LEGAL ADVICE.  PLEASE SEEK THE ADVICE OF COUNSEL SHOULD YOU HAVE ANY QUESTIONS.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endParaRPr lang="en-US" alt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r>
              <a:rPr lang="en-US" altLang="en-US" sz="1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DISCLAIMER:  THESE MATERIALS ARE PROVIDED FOR TUTORIAL PURPOSES AND ARE NOT INTENDED  (OR TO BE CONSTRUED) AS LEGAL ADVICE.  PLEASE SEEK THE ADVICE OF COUNSEL SHOULD YOU HAVE ANY QUESTIONS.</a:t>
            </a: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0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0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r>
              <a:rPr lang="en-US" altLang="en-US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© 2018  Sapronov &amp; Associates, P.C., All Rights Reserved.</a:t>
            </a: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400" dirty="0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18436" name="Picture 3" descr="C:\Users\ugbomah\Desktop\Sapronov.jpg">
            <a:extLst>
              <a:ext uri="{FF2B5EF4-FFF2-40B4-BE49-F238E27FC236}">
                <a16:creationId xmlns:a16="http://schemas.microsoft.com/office/drawing/2014/main" xmlns="" id="{DE394A4C-41DE-47B4-89F9-D57793B7C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6019800"/>
            <a:ext cx="25765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F1C87514-6326-4895-9FD1-C0E67405E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39100" cy="91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.	Introduction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F603AC05-A4B7-49F9-BBD9-459EBF862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812800" indent="-8112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2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Windstream – Aurelius Dispute</a:t>
            </a: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	Aurelius alleges Windstream’s spin-off 				was a sale-leaseback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--	In breach of bond covenants under 						Trust Indenture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	Windstream denies complaint, arguing 				that lease-back was Windstream 						Holdings (Parent), not Windstream 					Services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	Windstream sought to moot litigation through 			exchange offer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	with exit consents / default waiver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altLang="en-US" sz="2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tabLst>
                <a:tab pos="914400" algn="l"/>
                <a:tab pos="1379538" algn="l"/>
                <a:tab pos="1828800" algn="l"/>
                <a:tab pos="2293938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altLang="en-US" sz="1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1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details, see our Presentation (Part I) on this topic dated November 16, 2017.  </a:t>
            </a:r>
          </a:p>
          <a:p>
            <a:pPr marL="1587" indent="0" eaLnBrk="1" hangingPunct="1">
              <a:lnSpc>
                <a:spcPct val="80000"/>
              </a:lnSpc>
              <a:spcBef>
                <a:spcPts val="638"/>
              </a:spcBef>
              <a:buClr>
                <a:srgbClr val="FFCC00"/>
              </a:buClr>
              <a:buSzPct val="120000"/>
              <a:buFont typeface="Times New Roman" panose="02020603050405020304" pitchFamily="18" charset="0"/>
              <a:buNone/>
              <a:defRPr/>
            </a:pPr>
            <a:endParaRPr lang="en-US" altLang="en-US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r>
              <a:rPr lang="en-US" altLang="en-US" sz="1000" dirty="0">
                <a:solidFill>
                  <a:srgbClr val="FFFF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© 2018  Sapronov &amp; Associates, P.C., All Rights Reserved.</a:t>
            </a: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endParaRPr lang="en-US" altLang="en-US" sz="1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spcBef>
                <a:spcPts val="0"/>
              </a:spcBef>
              <a:buClr>
                <a:srgbClr val="FFCC00"/>
              </a:buClr>
              <a:buSzPct val="120000"/>
              <a:defRPr/>
            </a:pPr>
            <a:r>
              <a:rPr lang="en-US" altLang="en-US" sz="1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DISCLAIMER:  THESE MATERIALS ARE PROVIDED FOR TUTORIAL PURPOSES AND ARE NOT INTENDED  (OR TO BE CONSTRUED) AS LEGAL ADVICE.  PLEASE SEEK THE ADVICE OF COUNSEL SHOULD YOU HAVE ANY QUESTIONS.</a:t>
            </a: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0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0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r>
              <a:rPr lang="en-US" altLang="en-US" sz="1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© 2018  Sapronov &amp; Associates, P.C., All Rights Reserved.</a:t>
            </a:r>
          </a:p>
          <a:p>
            <a:pPr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3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38"/>
              </a:spcBef>
              <a:defRPr/>
            </a:pPr>
            <a:endParaRPr lang="en-US" altLang="en-US" sz="1400" dirty="0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19460" name="Picture 3" descr="C:\Users\ugbomah\Desktop\Sapronov.jpg">
            <a:extLst>
              <a:ext uri="{FF2B5EF4-FFF2-40B4-BE49-F238E27FC236}">
                <a16:creationId xmlns:a16="http://schemas.microsoft.com/office/drawing/2014/main" xmlns="" id="{59A69821-C823-4602-B97E-B6A767613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6019800"/>
            <a:ext cx="25765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00D50-034B-499C-B1EF-3364D0CF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Possible Outcomes - Bankruptcy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xmlns="" id="{5EF809A9-4CA9-4641-B05D-EEACD6763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pPr marL="0" indent="0">
              <a:buClr>
                <a:schemeClr val="bg1"/>
              </a:buClr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Case – WIN Disclosures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In SEC filings: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--	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if WIN loses Litigation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--	Declaration of Event of Default 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--	Triggers Cross Defaults under 2016 Credit 					Agreement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--	Cross acceleration of other notes  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	and therefore possible bankruptcy or restructuring</a:t>
            </a:r>
          </a:p>
          <a:p>
            <a:pPr marL="0" indent="0">
              <a:buFont typeface="Wingdings 2" panose="05020102010507070707" pitchFamily="18" charset="2"/>
              <a:buNone/>
              <a:tabLst>
                <a:tab pos="465138" algn="l"/>
              </a:tabLst>
            </a:pPr>
            <a:endParaRPr lang="en-US" alt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6" name="Picture 3" descr="C:\Users\ugbomah\Desktop\Sapronov.jpg">
            <a:extLst>
              <a:ext uri="{FF2B5EF4-FFF2-40B4-BE49-F238E27FC236}">
                <a16:creationId xmlns:a16="http://schemas.microsoft.com/office/drawing/2014/main" xmlns="" id="{3AFF33A0-49FA-4FA0-861E-E18375139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70588"/>
            <a:ext cx="257651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6">
            <a:extLst>
              <a:ext uri="{FF2B5EF4-FFF2-40B4-BE49-F238E27FC236}">
                <a16:creationId xmlns:a16="http://schemas.microsoft.com/office/drawing/2014/main" xmlns="" id="{7FC0F08B-BEA0-440E-A718-3E5E6BFD2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00788"/>
            <a:ext cx="326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© 2018  Sapronov &amp; Associates, P.C., All Rights Reserved.</a:t>
            </a:r>
          </a:p>
          <a:p>
            <a:endParaRPr lang="en-US" altLang="en-US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E3D3754F-444E-4EE6-9587-ED92F8AE78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0999" y="228600"/>
            <a:ext cx="8520113" cy="914400"/>
          </a:xfrm>
        </p:spPr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III.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38E3DC-008E-4FA4-899B-09C15CCC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33528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28675" name="Subtitle 2">
            <a:extLst>
              <a:ext uri="{FF2B5EF4-FFF2-40B4-BE49-F238E27FC236}">
                <a16:creationId xmlns:a16="http://schemas.microsoft.com/office/drawing/2014/main" xmlns="" id="{8D404975-4F3D-4BE3-AF72-C1D6045E79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73100" y="1524000"/>
            <a:ext cx="8077200" cy="4724400"/>
          </a:xfrm>
        </p:spPr>
        <p:txBody>
          <a:bodyPr>
            <a:normAutofit fontScale="25000" lnSpcReduction="20000"/>
          </a:bodyPr>
          <a:lstStyle/>
          <a:p>
            <a:pPr marL="0" lvl="2" algn="l" eaLnBrk="1" fontAlgn="auto" hangingPunct="1">
              <a:spcAft>
                <a:spcPts val="1425"/>
              </a:spcAft>
              <a:tabLst>
                <a:tab pos="465138" algn="l"/>
              </a:tabLst>
              <a:defRPr/>
            </a:pP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Options for Windstream upon  Default / Acceleration 	Remedies</a:t>
            </a:r>
          </a:p>
          <a:p>
            <a:pPr marL="0" lvl="1" algn="l" eaLnBrk="1" fontAlgn="auto" hangingPunct="1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Workout with Lenders – Forbearance </a:t>
            </a:r>
          </a:p>
          <a:p>
            <a:pPr marL="0" lvl="1" algn="l" eaLnBrk="1" fontAlgn="auto" hangingPunct="1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	Asset Sales (</a:t>
            </a:r>
            <a:r>
              <a:rPr lang="en-US" altLang="en-US" sz="8000" i="1" dirty="0"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, Fiber / IRUs) </a:t>
            </a:r>
          </a:p>
          <a:p>
            <a:pPr marL="0" lvl="1" algn="l" eaLnBrk="1" fontAlgn="auto" hangingPunct="1">
              <a:spcAft>
                <a:spcPts val="1425"/>
              </a:spcAft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	Debt Restructuring / Exchange Offers (Debt-for-Equity / Debt)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  <a:tab pos="9144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	Bankruptcy</a:t>
            </a:r>
          </a:p>
          <a:p>
            <a:pPr marL="0" lvl="2" algn="l" eaLnBrk="1" fontAlgn="auto" hangingPunct="1">
              <a:spcBef>
                <a:spcPts val="0"/>
              </a:spcBef>
              <a:spcAft>
                <a:spcPts val="1425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	-	Prepackaged (“Prepack”)</a:t>
            </a:r>
          </a:p>
          <a:p>
            <a:pPr marL="0" lvl="2" algn="l" eaLnBrk="1" fontAlgn="auto" hangingPunct="1">
              <a:spcBef>
                <a:spcPts val="0"/>
              </a:spcBef>
              <a:spcAft>
                <a:spcPts val="1425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	-	Section “363” Sale </a:t>
            </a:r>
          </a:p>
          <a:p>
            <a:pPr marL="0" lvl="2" algn="l" eaLnBrk="1" fontAlgn="auto" hangingPunct="1">
              <a:spcBef>
                <a:spcPts val="0"/>
              </a:spcBef>
              <a:spcAft>
                <a:spcPts val="1425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	-	Conventional (Chapter 11 Reorganization Plan) </a:t>
            </a:r>
          </a:p>
          <a:p>
            <a:pPr marL="0" lvl="2" algn="l" eaLnBrk="1" fontAlgn="auto" hangingPunct="1">
              <a:spcBef>
                <a:spcPts val="0"/>
              </a:spcBef>
              <a:spcAft>
                <a:spcPts val="1425"/>
              </a:spcAft>
              <a:tabLst>
                <a:tab pos="465138" algn="l"/>
                <a:tab pos="914400" algn="l"/>
                <a:tab pos="1379538" algn="l"/>
                <a:tab pos="1828800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	-	Liquidation (Chapter 7 / “Liquidating 11”)		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4581" name="Picture 3" descr="C:\Users\ugbomah\Desktop\Sapronov.jpg">
            <a:extLst>
              <a:ext uri="{FF2B5EF4-FFF2-40B4-BE49-F238E27FC236}">
                <a16:creationId xmlns:a16="http://schemas.microsoft.com/office/drawing/2014/main" xmlns="" id="{4C7AECC2-C004-46DD-9FCA-FDD6ECBEA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9175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EFEBDFBE-CD54-4049-9379-13AE3299B3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III.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F3FA6F-CA70-44A9-8F4C-76E3DA49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3352800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28675" name="Subtitle 2">
            <a:extLst>
              <a:ext uri="{FF2B5EF4-FFF2-40B4-BE49-F238E27FC236}">
                <a16:creationId xmlns:a16="http://schemas.microsoft.com/office/drawing/2014/main" xmlns="" id="{550D0450-6EB3-4CAE-940B-5F248FF73C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73100" y="1524000"/>
            <a:ext cx="8077200" cy="4575175"/>
          </a:xfrm>
        </p:spPr>
        <p:txBody>
          <a:bodyPr>
            <a:normAutofit fontScale="85000" lnSpcReduction="20000"/>
          </a:bodyPr>
          <a:lstStyle/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Fiber /Asset Sales 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sz="3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--	But see “asset sale” prohibition in Indenture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--	May require waiver - other bondholders / lenders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sz="34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Debt restructuring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sz="3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--	Exchange Offer: Debt for Equity or other Debt swap 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--	Layering / subordination considerations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--	“Make whole” payments</a:t>
            </a:r>
          </a:p>
          <a:p>
            <a:pPr marL="0" lvl="1" algn="l" eaLnBrk="1" fontAlgn="auto" hangingPunct="1">
              <a:spcAft>
                <a:spcPts val="1425"/>
              </a:spcAft>
              <a:buFont typeface="Wingdings 2"/>
              <a:buNone/>
              <a:tabLst>
                <a:tab pos="465138" algn="l"/>
              </a:tabLst>
              <a:defRPr/>
            </a:pP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alt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Impact on IRS private letter ruling assumptions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/>
          </a:p>
        </p:txBody>
      </p:sp>
      <p:pic>
        <p:nvPicPr>
          <p:cNvPr id="25605" name="Picture 3" descr="C:\Users\ugbomah\Desktop\Sapronov.jpg">
            <a:extLst>
              <a:ext uri="{FF2B5EF4-FFF2-40B4-BE49-F238E27FC236}">
                <a16:creationId xmlns:a16="http://schemas.microsoft.com/office/drawing/2014/main" xmlns="" id="{2D37FE98-CD54-4867-A567-0A4B767B9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9175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0A75554E-14B5-4FDE-B02A-3BB2F432D8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8077200" cy="1295400"/>
          </a:xfrm>
        </p:spPr>
        <p:txBody>
          <a:bodyPr anchor="t"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altLang="en-US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9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900" dirty="0">
                <a:latin typeface="Times New Roman" pitchFamily="18" charset="0"/>
                <a:cs typeface="Times New Roman" pitchFamily="18" charset="0"/>
              </a:rPr>
              <a:t>III.	Bankruptcy - Issues for Investors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>
                <a:latin typeface="Times New Roman" pitchFamily="18" charset="0"/>
                <a:cs typeface="Times New Roman" pitchFamily="18" charset="0"/>
              </a:rPr>
            </a:br>
            <a:endParaRPr lang="en-US" alt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EB44F4-8605-45C7-B390-D431E24E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685800" y="6361113"/>
            <a:ext cx="5561013" cy="319087"/>
          </a:xfrm>
        </p:spPr>
        <p:txBody>
          <a:bodyPr/>
          <a:lstStyle/>
          <a:p>
            <a:pPr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0723" name="Subtitle 2">
            <a:extLst>
              <a:ext uri="{FF2B5EF4-FFF2-40B4-BE49-F238E27FC236}">
                <a16:creationId xmlns:a16="http://schemas.microsoft.com/office/drawing/2014/main" xmlns="" id="{ECFB86CB-9C9C-470D-97D1-EC00AB59A1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8077200" cy="4191000"/>
          </a:xfrm>
        </p:spPr>
        <p:txBody>
          <a:bodyPr>
            <a:normAutofit fontScale="25000" lnSpcReduction="20000"/>
          </a:bodyPr>
          <a:lstStyle/>
          <a:p>
            <a:pPr lvl="2" indent="-457200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Sales of Assets Generally</a:t>
            </a:r>
          </a:p>
          <a:p>
            <a:pPr lvl="3" indent="-457200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Outside of Bankruptcy v. “363” v. Chapter 11 Plan</a:t>
            </a:r>
          </a:p>
          <a:p>
            <a:pPr lvl="3" indent="-457200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Section 363 Sale: Court Approval; Auction / Bidding</a:t>
            </a:r>
          </a:p>
          <a:p>
            <a:pPr lvl="3" indent="-457200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Conventional Chapter 11 Reorg:</a:t>
            </a:r>
          </a:p>
          <a:p>
            <a:pPr lvl="4" indent="-457200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Can take years; Committees; Competing plans</a:t>
            </a:r>
          </a:p>
          <a:p>
            <a:pPr marL="914400" lvl="3" indent="-449263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Risks:</a:t>
            </a: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9538" lvl="4" indent="-465138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Successor liability</a:t>
            </a:r>
          </a:p>
          <a:p>
            <a:pPr marL="1379538" lvl="4" indent="-465138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Notice to creditors required for cut-off 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n-US" altLang="en-US" sz="24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pic>
        <p:nvPicPr>
          <p:cNvPr id="26629" name="Picture 3" descr="C:\Users\ugbomah\Desktop\Sapronov.jpg">
            <a:extLst>
              <a:ext uri="{FF2B5EF4-FFF2-40B4-BE49-F238E27FC236}">
                <a16:creationId xmlns:a16="http://schemas.microsoft.com/office/drawing/2014/main" xmlns="" id="{51109AD5-DB84-479E-A75C-360822CD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3C58AB30-3255-4AC2-AF70-6112C6CAF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1" y="152400"/>
            <a:ext cx="8313786" cy="1219200"/>
          </a:xfrm>
        </p:spPr>
        <p:txBody>
          <a:bodyPr anchor="t">
            <a:no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600" i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Times New Roman" pitchFamily="18" charset="0"/>
                <a:cs typeface="Times New Roman" pitchFamily="18" charset="0"/>
              </a:rPr>
            </a:b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Subtitle 2">
            <a:extLst>
              <a:ext uri="{FF2B5EF4-FFF2-40B4-BE49-F238E27FC236}">
                <a16:creationId xmlns:a16="http://schemas.microsoft.com/office/drawing/2014/main" xmlns="" id="{F2BB7F81-77FE-462D-8EAF-47B2F3E38F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73100" y="1524000"/>
            <a:ext cx="8077200" cy="4997450"/>
          </a:xfrm>
        </p:spPr>
        <p:txBody>
          <a:bodyPr>
            <a:normAutofit fontScale="25000" lnSpcReduction="20000"/>
          </a:bodyPr>
          <a:lstStyle/>
          <a:p>
            <a:pPr marL="465138" lvl="2" indent="-465138" algn="l" eaLnBrk="1" fontAlgn="auto" hangingPunct="1">
              <a:spcAft>
                <a:spcPts val="1425"/>
              </a:spcAft>
              <a:buFontTx/>
              <a:buChar char="-"/>
              <a:tabLst>
                <a:tab pos="465138" algn="l"/>
              </a:tabLst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Sales of Assets/Exchange Offers: Outside of Bankrupt</a:t>
            </a: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cy</a:t>
            </a:r>
          </a:p>
          <a:p>
            <a:pPr marL="922338" lvl="3" indent="-465138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Exchange Offers / Exit Consents</a:t>
            </a:r>
          </a:p>
          <a:p>
            <a:pPr marL="922338" lvl="3" indent="-465138" algn="l" eaLnBrk="1" fontAlgn="auto" hangingPunct="1">
              <a:spcAft>
                <a:spcPts val="1425"/>
              </a:spcAft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Combine with Prepack solicitation (“Stapled Prepack”)</a:t>
            </a:r>
          </a:p>
          <a:p>
            <a:pPr marL="571500" lvl="1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Risks: </a:t>
            </a:r>
          </a:p>
          <a:p>
            <a:pPr marL="1028700" lvl="2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7800" dirty="0">
                <a:latin typeface="Times New Roman" pitchFamily="18" charset="0"/>
                <a:cs typeface="Times New Roman" pitchFamily="18" charset="0"/>
              </a:rPr>
              <a:t>Fraudulent Conveyance / Successor Liability</a:t>
            </a:r>
          </a:p>
          <a:p>
            <a:pPr marL="1485900" lvl="3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Bankruptcy may be preferable for Investors</a:t>
            </a:r>
          </a:p>
          <a:p>
            <a:pPr marL="1485900" lvl="3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363 Order / Plan Confirmation cuts off successor liability</a:t>
            </a:r>
          </a:p>
          <a:p>
            <a:pPr marL="1028700" lvl="2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Issues re: sales of Securities by Distressed Issuer (disclosure)</a:t>
            </a:r>
          </a:p>
          <a:p>
            <a:pPr marL="1485900" lvl="3" indent="-571500" algn="l" eaLnBrk="1" fontAlgn="auto" hangingPunct="1">
              <a:spcAft>
                <a:spcPts val="1425"/>
              </a:spcAft>
              <a:buFont typeface="Times New Roman" panose="02020603050405020304" pitchFamily="18" charset="0"/>
              <a:buChar char="‾"/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Registration exemption / securities fraud action  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24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800" dirty="0"/>
              <a:t>	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Picture 3" descr="C:\Users\ugbomah\Desktop\Sapronov.jpg">
            <a:extLst>
              <a:ext uri="{FF2B5EF4-FFF2-40B4-BE49-F238E27FC236}">
                <a16:creationId xmlns:a16="http://schemas.microsoft.com/office/drawing/2014/main" xmlns="" id="{FEE1F562-9FD5-4D6B-B6C8-920040D48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6096000"/>
            <a:ext cx="25765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895D4042-3F56-48E4-B22C-CA1515A9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3581400" cy="288925"/>
          </a:xfrm>
        </p:spPr>
        <p:txBody>
          <a:bodyPr/>
          <a:lstStyle/>
          <a:p>
            <a:pPr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33CC66D6-ED75-45C0-B68B-9E10301E38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599" y="228600"/>
            <a:ext cx="8161387" cy="990600"/>
          </a:xfrm>
        </p:spPr>
        <p:txBody>
          <a:bodyPr anchor="t">
            <a:no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.	Bankruptcy - Issues for Investors</a:t>
            </a:r>
            <a:endParaRPr lang="en-US" alt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06BD44-3EF7-4E90-9B4E-AF205A11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5561013" cy="474663"/>
          </a:xfrm>
        </p:spPr>
        <p:txBody>
          <a:bodyPr/>
          <a:lstStyle/>
          <a:p>
            <a:pPr algn="l">
              <a:defRPr/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© 2018 Sapronov &amp; Associates, P.C., All Rights Reserved.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30723" name="Subtitle 2">
            <a:extLst>
              <a:ext uri="{FF2B5EF4-FFF2-40B4-BE49-F238E27FC236}">
                <a16:creationId xmlns:a16="http://schemas.microsoft.com/office/drawing/2014/main" xmlns="" id="{30B8C4F6-450C-458F-A0BF-ED820C7F80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74688" y="1600200"/>
            <a:ext cx="8153400" cy="4038600"/>
          </a:xfrm>
        </p:spPr>
        <p:txBody>
          <a:bodyPr>
            <a:normAutofit fontScale="25000" lnSpcReduction="20000"/>
          </a:bodyPr>
          <a:lstStyle/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104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Prepac</a:t>
            </a:r>
            <a:r>
              <a:rPr lang="en-US" altLang="en-US" sz="9600" dirty="0">
                <a:latin typeface="Times New Roman" pitchFamily="18" charset="0"/>
                <a:cs typeface="Times New Roman" pitchFamily="18" charset="0"/>
              </a:rPr>
              <a:t>k:  </a:t>
            </a:r>
          </a:p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10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- Can use with exit consents if exchange offer fails</a:t>
            </a:r>
          </a:p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2" algn="l" eaLnBrk="1" fontAlgn="auto" hangingPunct="1"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Advantages:  </a:t>
            </a:r>
          </a:p>
          <a:p>
            <a:pPr marL="1379538" lvl="4" indent="-465138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Speed</a:t>
            </a:r>
          </a:p>
          <a:p>
            <a:pPr marL="1379538" lvl="4" indent="-465138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Attach to exchange offer / consent solicitation </a:t>
            </a:r>
          </a:p>
          <a:p>
            <a:pPr marL="1379538" lvl="4" indent="-465138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Vote solicitation valid in bankruptcy</a:t>
            </a:r>
          </a:p>
          <a:p>
            <a:pPr marL="1379538" lvl="4" indent="-465138" algn="l" eaLnBrk="1" fontAlgn="auto" hangingPunct="1">
              <a:buFontTx/>
              <a:buChar char="-"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“Cram down” power (over dissenting bondholders) </a:t>
            </a:r>
          </a:p>
          <a:p>
            <a:pPr marL="914400" lvl="4" algn="l" eaLnBrk="1" fontAlgn="auto" hangingPunct="1">
              <a:tabLst>
                <a:tab pos="13795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--	Secure exit consents from tendering bondholders </a:t>
            </a:r>
          </a:p>
          <a:p>
            <a:pPr marL="914400" lvl="4" algn="l" eaLnBrk="1" fontAlgn="auto" hangingPunct="1">
              <a:tabLst>
                <a:tab pos="13795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--	90-120 day cram down over holdouts</a:t>
            </a:r>
          </a:p>
          <a:p>
            <a:pPr marL="465137" lvl="4" algn="l" eaLnBrk="1" fontAlgn="auto" hangingPunct="1">
              <a:defRPr/>
            </a:pPr>
            <a:endParaRPr lang="en-US" altLang="en-US" sz="8000" dirty="0">
              <a:latin typeface="Times New Roman" pitchFamily="18" charset="0"/>
              <a:cs typeface="Times New Roman" pitchFamily="18" charset="0"/>
            </a:endParaRPr>
          </a:p>
          <a:p>
            <a:pPr marL="0" lvl="4" algn="l" eaLnBrk="1" fontAlgn="auto" hangingPunct="1">
              <a:tabLst>
                <a:tab pos="465138" algn="l"/>
              </a:tabLst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en-US" sz="9600" b="1" dirty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914400" lvl="4" indent="-449263" algn="l" eaLnBrk="1" fontAlgn="auto" hangingPunct="1">
              <a:buFont typeface="Wingdings 2"/>
              <a:buNone/>
              <a:defRPr/>
            </a:pPr>
            <a:r>
              <a:rPr lang="en-US" altLang="en-US" sz="8000" dirty="0">
                <a:latin typeface="Times New Roman" pitchFamily="18" charset="0"/>
                <a:cs typeface="Times New Roman" pitchFamily="18" charset="0"/>
              </a:rPr>
              <a:t>	-  No time to reject or assume &amp; assign executory contracts	</a:t>
            </a:r>
          </a:p>
          <a:p>
            <a:pPr marL="1371600" lvl="4" indent="-457200" algn="l" eaLnBrk="1" fontAlgn="auto" hangingPunct="1">
              <a:buFont typeface="Wingdings 2"/>
              <a:buNone/>
              <a:defRPr/>
            </a:pPr>
            <a:endParaRPr lang="en-US" altLang="en-US" sz="8000" dirty="0">
              <a:latin typeface="Times New Roman" pitchFamily="18" charset="0"/>
              <a:cs typeface="Times New Roman" pitchFamily="18" charset="0"/>
            </a:endParaRPr>
          </a:p>
          <a:p>
            <a:pPr lvl="4" indent="-457200" algn="l" eaLnBrk="1" fontAlgn="auto" hangingPunct="1">
              <a:buClr>
                <a:schemeClr val="bg1"/>
              </a:buClr>
              <a:buFontTx/>
              <a:buChar char="-"/>
              <a:defRPr/>
            </a:pP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  <a:p>
            <a:pPr lvl="2" indent="-457200" algn="l" eaLnBrk="1" fontAlgn="auto" hangingPunct="1">
              <a:spcAft>
                <a:spcPts val="1425"/>
              </a:spcAft>
              <a:buClr>
                <a:schemeClr val="bg1"/>
              </a:buClr>
              <a:buFontTx/>
              <a:buChar char="-"/>
              <a:defRPr/>
            </a:pP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2400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altLang="en-US" sz="1800" i="1" dirty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altLang="en-US" sz="1800" dirty="0"/>
              <a:t>	</a:t>
            </a:r>
            <a:endParaRPr lang="en-US" altLang="en-US" sz="1600" dirty="0"/>
          </a:p>
        </p:txBody>
      </p:sp>
      <p:pic>
        <p:nvPicPr>
          <p:cNvPr id="28677" name="Picture 3" descr="C:\Users\ugbomah\Desktop\Sapronov.jpg">
            <a:extLst>
              <a:ext uri="{FF2B5EF4-FFF2-40B4-BE49-F238E27FC236}">
                <a16:creationId xmlns:a16="http://schemas.microsoft.com/office/drawing/2014/main" xmlns="" id="{37F2A919-A224-41A7-BD9D-761E32F0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6019800"/>
            <a:ext cx="25765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</TotalTime>
  <Words>471</Words>
  <Application>Microsoft Office PowerPoint</Application>
  <PresentationFormat>On-screen Show (4:3)</PresentationFormat>
  <Paragraphs>319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Custom Design</vt:lpstr>
      <vt:lpstr>Office Theme</vt:lpstr>
      <vt:lpstr>Apex</vt:lpstr>
      <vt:lpstr>Windstream’s (UNITI) Spinoff - Noteholder Dispute: Understanding the Complications Part II - Bankruptcy </vt:lpstr>
      <vt:lpstr>Overview</vt:lpstr>
      <vt:lpstr>I. Introduction</vt:lpstr>
      <vt:lpstr>II. Possible Outcomes - Bankruptcy</vt:lpstr>
      <vt:lpstr> III. Bankruptcy - Issues for Investors</vt:lpstr>
      <vt:lpstr> III. Bankruptcy - Issues for Investors</vt:lpstr>
      <vt:lpstr> III. Bankruptcy - Issues for Investors  </vt:lpstr>
      <vt:lpstr>III. Bankruptcy - Issues for Investors  </vt:lpstr>
      <vt:lpstr>III. Bankruptcy - Issues for Investors</vt:lpstr>
      <vt:lpstr>III. Bankruptcy - Issues for Investors </vt:lpstr>
      <vt:lpstr>III. Bankruptcy - Issues for Investors </vt:lpstr>
      <vt:lpstr>III. Bankruptcy - Issues for Investors  </vt:lpstr>
      <vt:lpstr>III. Bankruptcy - Issues for Investors</vt:lpstr>
      <vt:lpstr>III. Bankruptcy - Issues for Investors</vt:lpstr>
      <vt:lpstr> III. Bankruptcy - Issues for Investors</vt:lpstr>
      <vt:lpstr>IV.  Regulatory Issues / Delays</vt:lpstr>
      <vt:lpstr>IV. Regulatory Issues / Delays (Cont’d)</vt:lpstr>
      <vt:lpstr>IV. Regulatory Issues / Delays (Cont’d) </vt:lpstr>
      <vt:lpstr>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“Sprint in Play” Understanding the Complications</dc:title>
  <dc:creator>Walt Sapronov</dc:creator>
  <cp:lastModifiedBy>Walt Sapronov</cp:lastModifiedBy>
  <cp:revision>331</cp:revision>
  <cp:lastPrinted>1601-01-01T00:00:00Z</cp:lastPrinted>
  <dcterms:created xsi:type="dcterms:W3CDTF">1601-01-01T00:00:00Z</dcterms:created>
  <dcterms:modified xsi:type="dcterms:W3CDTF">2020-07-24T21:50:14Z</dcterms:modified>
</cp:coreProperties>
</file>